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7" r:id="rId2"/>
    <p:sldId id="573" r:id="rId3"/>
    <p:sldId id="552" r:id="rId4"/>
    <p:sldId id="572" r:id="rId5"/>
    <p:sldId id="568" r:id="rId6"/>
    <p:sldId id="574" r:id="rId7"/>
    <p:sldId id="569" r:id="rId8"/>
    <p:sldId id="513" r:id="rId9"/>
    <p:sldId id="514" r:id="rId10"/>
    <p:sldId id="515" r:id="rId11"/>
    <p:sldId id="516" r:id="rId12"/>
    <p:sldId id="575" r:id="rId13"/>
    <p:sldId id="578" r:id="rId14"/>
    <p:sldId id="579" r:id="rId15"/>
    <p:sldId id="580" r:id="rId16"/>
    <p:sldId id="581" r:id="rId17"/>
    <p:sldId id="582" r:id="rId18"/>
    <p:sldId id="571" r:id="rId19"/>
    <p:sldId id="511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18">
          <p15:clr>
            <a:srgbClr val="A4A3A4"/>
          </p15:clr>
        </p15:guide>
        <p15:guide id="2" pos="35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77BC"/>
    <a:srgbClr val="FFC32E"/>
    <a:srgbClr val="B0D4FF"/>
    <a:srgbClr val="C7DCF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288" autoAdjust="0"/>
    <p:restoredTop sz="93139" autoAdjust="0"/>
  </p:normalViewPr>
  <p:slideViewPr>
    <p:cSldViewPr snapToGrid="0" snapToObjects="1">
      <p:cViewPr varScale="1">
        <p:scale>
          <a:sx n="106" d="100"/>
          <a:sy n="106" d="100"/>
        </p:scale>
        <p:origin x="536" y="176"/>
      </p:cViewPr>
      <p:guideLst>
        <p:guide orient="horz" pos="2518"/>
        <p:guide pos="3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5F809-B08F-3445-B93F-E38BFAD4917D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C44682-B8B7-AF4E-8006-BF3145172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3008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93113E-F5D5-E749-B6AB-8076BAB89233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209BD-E89E-3143-8153-EF392C421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666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Leaders in high assurance research and development</a:t>
            </a:r>
          </a:p>
          <a:p>
            <a:r>
              <a:rPr lang="en-US" dirty="0"/>
              <a:t>Creating trustworthiness in critical systems</a:t>
            </a:r>
          </a:p>
          <a:p>
            <a:r>
              <a:rPr lang="en-US" dirty="0"/>
              <a:t>Solving your hardest computer science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209BD-E89E-3143-8153-EF392C42177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872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ome.jpg"/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Picture 3" descr="galois-pres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854" y="3070958"/>
            <a:ext cx="2734292" cy="71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276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List Slide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6725" y="1425575"/>
            <a:ext cx="8226425" cy="4114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788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Outline Numbering Title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6725" y="1425575"/>
            <a:ext cx="8226425" cy="4114800"/>
          </a:xfrm>
        </p:spPr>
        <p:txBody>
          <a:bodyPr/>
          <a:lstStyle>
            <a:lvl1pPr marL="400050" indent="-400050">
              <a:buFont typeface="+mj-lt"/>
              <a:buAutoNum type="romanUcPeriod"/>
              <a:defRPr sz="2000"/>
            </a:lvl1pPr>
            <a:lvl2pPr marL="800100" indent="-342900">
              <a:buFont typeface="+mj-lt"/>
              <a:buAutoNum type="alphaUcPeriod"/>
              <a:defRPr sz="2000"/>
            </a:lvl2pPr>
            <a:lvl3pPr marL="1257300" indent="-342900">
              <a:buFont typeface="+mj-lt"/>
              <a:buAutoNum type="arabicPeriod"/>
              <a:defRPr sz="1800"/>
            </a:lvl3pPr>
            <a:lvl4pPr marL="1652587" indent="-342900">
              <a:buFont typeface="+mj-lt"/>
              <a:buAutoNum type="alphaLcPeriod"/>
              <a:defRPr sz="1600"/>
            </a:lvl4pPr>
            <a:lvl5pPr marL="2114550" indent="-400050">
              <a:buFont typeface="+mj-lt"/>
              <a:buAutoNum type="romanLcPeriod"/>
              <a:defRPr sz="1600">
                <a:solidFill>
                  <a:schemeClr val="tx1"/>
                </a:solidFill>
              </a:defRPr>
            </a:lvl5pPr>
            <a:lvl6pPr>
              <a:defRPr sz="1600" baseline="0">
                <a:solidFill>
                  <a:schemeClr val="tx1"/>
                </a:solidFill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</p:spTree>
    <p:extLst>
      <p:ext uri="{BB962C8B-B14F-4D97-AF65-F5344CB8AC3E}">
        <p14:creationId xmlns:p14="http://schemas.microsoft.com/office/powerpoint/2010/main" val="285753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chapter title page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6336" y="4010000"/>
            <a:ext cx="5756664" cy="1724025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600"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This is an intro for a chapter section. This can be a brief excerpt. 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66337" y="466279"/>
            <a:ext cx="4284979" cy="268346"/>
          </a:xfrm>
        </p:spPr>
        <p:txBody>
          <a:bodyPr>
            <a:normAutofit/>
          </a:bodyPr>
          <a:lstStyle>
            <a:lvl1pPr algn="l">
              <a:defRPr sz="1000" b="1" i="0" baseline="0">
                <a:solidFill>
                  <a:schemeClr val="bg1">
                    <a:lumMod val="6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Title of the Presentation</a:t>
            </a:r>
          </a:p>
        </p:txBody>
      </p:sp>
    </p:spTree>
    <p:extLst>
      <p:ext uri="{BB962C8B-B14F-4D97-AF65-F5344CB8AC3E}">
        <p14:creationId xmlns:p14="http://schemas.microsoft.com/office/powerpoint/2010/main" val="1759252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chapter title page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6336" y="4010000"/>
            <a:ext cx="5756664" cy="1724025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600"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This is an intro for a chapter section. This can be a brief excerpt. </a:t>
            </a:r>
          </a:p>
        </p:txBody>
      </p:sp>
    </p:spTree>
    <p:extLst>
      <p:ext uri="{BB962C8B-B14F-4D97-AF65-F5344CB8AC3E}">
        <p14:creationId xmlns:p14="http://schemas.microsoft.com/office/powerpoint/2010/main" val="2692971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rgbClr val="3777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60375" y="4010000"/>
            <a:ext cx="8229052" cy="907722"/>
          </a:xfrm>
        </p:spPr>
        <p:txBody>
          <a:bodyPr>
            <a:normAutofit/>
          </a:bodyPr>
          <a:lstStyle>
            <a:lvl1pPr marL="0" indent="0" algn="l">
              <a:spcAft>
                <a:spcPts val="0"/>
              </a:spcAft>
              <a:buNone/>
              <a:defRPr sz="1400" b="1" i="0" cap="none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Presenter’s Name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presentation title page</a:t>
            </a:r>
          </a:p>
        </p:txBody>
      </p:sp>
      <p:pic>
        <p:nvPicPr>
          <p:cNvPr id="4" name="Picture 3" descr="galois-pres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60" y="552294"/>
            <a:ext cx="2032696" cy="532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845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lin ang="1614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66337" y="3437583"/>
            <a:ext cx="8223090" cy="1206556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This is an area for a short quote or sentence.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5926678"/>
            <a:ext cx="8232227" cy="403225"/>
          </a:xfrm>
        </p:spPr>
        <p:txBody>
          <a:bodyPr>
            <a:normAutofit/>
          </a:bodyPr>
          <a:lstStyle>
            <a:lvl1pPr>
              <a:defRPr sz="13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- </a:t>
            </a:r>
            <a:r>
              <a:rPr lang="en-US" dirty="0" err="1"/>
              <a:t>Evariste</a:t>
            </a:r>
            <a:r>
              <a:rPr lang="en-US" dirty="0"/>
              <a:t> Galois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655720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1050925"/>
            <a:ext cx="8223638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337" y="1693862"/>
            <a:ext cx="8223638" cy="4429125"/>
          </a:xfrm>
        </p:spPr>
        <p:txBody>
          <a:bodyPr>
            <a:normAutofit/>
          </a:bodyPr>
          <a:lstStyle>
            <a:lvl1pPr>
              <a:spcAft>
                <a:spcPts val="0"/>
              </a:spcAft>
              <a:defRPr sz="2000" b="1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968027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 userDrawn="1"/>
        </p:nvSpPr>
        <p:spPr>
          <a:xfrm>
            <a:off x="6597020" y="6591402"/>
            <a:ext cx="24487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Helvetica"/>
                <a:cs typeface="Helvetica"/>
              </a:rPr>
              <a:t>© 2014 Galois, </a:t>
            </a:r>
            <a:r>
              <a:rPr lang="en-US" sz="700" b="0" i="0" dirty="0" err="1">
                <a:solidFill>
                  <a:schemeClr val="bg1"/>
                </a:solidFill>
                <a:latin typeface="Helvetica"/>
                <a:cs typeface="Helvetica"/>
              </a:rPr>
              <a:t>Inc</a:t>
            </a:r>
            <a:endParaRPr lang="en-US" sz="700" b="0" i="0" dirty="0">
              <a:latin typeface="Helvetica"/>
              <a:cs typeface="Helvetica"/>
            </a:endParaRPr>
          </a:p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66336" y="1050925"/>
            <a:ext cx="8201413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6337" y="1693862"/>
            <a:ext cx="3879885" cy="444030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802364" y="1693862"/>
            <a:ext cx="3878086" cy="444030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24" name="TextBox 23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275364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6337" y="1698750"/>
            <a:ext cx="3879885" cy="291918"/>
          </a:xfrm>
        </p:spPr>
        <p:txBody>
          <a:bodyPr anchor="b">
            <a:noAutofit/>
          </a:bodyPr>
          <a:lstStyle>
            <a:lvl1pPr marL="0" indent="0">
              <a:buNone/>
              <a:defRPr sz="1400" b="1" i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6337" y="2066187"/>
            <a:ext cx="3879885" cy="4135492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2364" y="1698750"/>
            <a:ext cx="3878086" cy="291918"/>
          </a:xfrm>
        </p:spPr>
        <p:txBody>
          <a:bodyPr anchor="b">
            <a:noAutofit/>
          </a:bodyPr>
          <a:lstStyle>
            <a:lvl1pPr marL="0" indent="0">
              <a:buNone/>
              <a:defRPr sz="1400" b="1" i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802364" y="2066187"/>
            <a:ext cx="3878086" cy="4153764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6597020" y="6591402"/>
            <a:ext cx="24487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Helvetica"/>
                <a:cs typeface="Helvetica"/>
              </a:rPr>
              <a:t>© 2014 Galois, </a:t>
            </a:r>
            <a:r>
              <a:rPr lang="en-US" sz="700" b="0" i="0" dirty="0" err="1">
                <a:solidFill>
                  <a:schemeClr val="bg1"/>
                </a:solidFill>
                <a:latin typeface="Helvetica"/>
                <a:cs typeface="Helvetica"/>
              </a:rPr>
              <a:t>Inc</a:t>
            </a:r>
            <a:endParaRPr lang="en-US" sz="700" b="0" i="0" dirty="0">
              <a:latin typeface="Helvetica"/>
              <a:cs typeface="Helvetica"/>
            </a:endParaRPr>
          </a:p>
          <a:p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1050925"/>
            <a:ext cx="8220464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6" name="TextBox 15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562959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66336" y="1050925"/>
            <a:ext cx="8220463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Title to Image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696445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137102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731520"/>
            <a:ext cx="8226107" cy="7315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This is a page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54480"/>
            <a:ext cx="8226107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galois-icon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283824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0" r:id="rId2"/>
    <p:sldLayoutId id="2147483649" r:id="rId3"/>
    <p:sldLayoutId id="2147483661" r:id="rId4"/>
    <p:sldLayoutId id="2147483650" r:id="rId5"/>
    <p:sldLayoutId id="2147483652" r:id="rId6"/>
    <p:sldLayoutId id="2147483653" r:id="rId7"/>
    <p:sldLayoutId id="2147483654" r:id="rId8"/>
    <p:sldLayoutId id="2147483655" r:id="rId9"/>
    <p:sldLayoutId id="2147483663" r:id="rId10"/>
    <p:sldLayoutId id="2147483664" r:id="rId11"/>
    <p:sldLayoutId id="2147483665" r:id="rId12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i="0" kern="1200" cap="none" baseline="0">
          <a:solidFill>
            <a:schemeClr val="tx1">
              <a:lumMod val="75000"/>
              <a:lumOff val="25000"/>
            </a:schemeClr>
          </a:solidFill>
          <a:latin typeface="Helvetica"/>
          <a:ea typeface="+mj-ea"/>
          <a:cs typeface="Helvetica Light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spcAft>
          <a:spcPts val="0"/>
        </a:spcAft>
        <a:buFont typeface="Arial"/>
        <a:buNone/>
        <a:defRPr sz="3200" b="0" i="0" kern="1200">
          <a:solidFill>
            <a:schemeClr val="tx1"/>
          </a:solidFill>
          <a:latin typeface="Helvetica Light"/>
          <a:ea typeface="+mn-ea"/>
          <a:cs typeface="Helvetica Light"/>
        </a:defRPr>
      </a:lvl1pPr>
      <a:lvl2pPr marL="630238" indent="-173038" algn="l" defTabSz="4572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2pPr>
      <a:lvl3pPr marL="1084263" indent="-169863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3pPr>
      <a:lvl4pPr marL="1489075" indent="-179388" algn="l" defTabSz="457200" rtl="0" eaLnBrk="1" latinLnBrk="0" hangingPunct="1">
        <a:spcBef>
          <a:spcPct val="20000"/>
        </a:spcBef>
        <a:buFontTx/>
        <a:buChar char="-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4pPr>
      <a:lvl5pPr marL="1884363" indent="-169863" algn="l" defTabSz="457200" rtl="0" eaLnBrk="1" latinLnBrk="0" hangingPunct="1">
        <a:spcBef>
          <a:spcPct val="20000"/>
        </a:spcBef>
        <a:buFont typeface="Arial"/>
        <a:buChar char="•"/>
        <a:defRPr sz="1400" b="0" i="0" kern="1200">
          <a:solidFill>
            <a:schemeClr val="tx1"/>
          </a:solidFill>
          <a:latin typeface="Helvetica Light"/>
          <a:ea typeface="+mn-ea"/>
          <a:cs typeface="Helvetica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460455" y="4371707"/>
            <a:ext cx="8229052" cy="840421"/>
          </a:xfrm>
        </p:spPr>
        <p:txBody>
          <a:bodyPr>
            <a:noAutofit/>
          </a:bodyPr>
          <a:lstStyle/>
          <a:p>
            <a:pPr algn="ctr"/>
            <a:r>
              <a:rPr lang="en-US" sz="2400" dirty="0"/>
              <a:t>Eric Davis, Alec Theriault, Ryan Wright </a:t>
            </a: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6417" y="1562316"/>
            <a:ext cx="8223090" cy="2691595"/>
          </a:xfrm>
        </p:spPr>
        <p:txBody>
          <a:bodyPr anchor="ctr" anchorCtr="0"/>
          <a:lstStyle/>
          <a:p>
            <a:r>
              <a:rPr lang="en-US" sz="2800" dirty="0"/>
              <a:t>Automated Scientific Knowledge Extraction</a:t>
            </a:r>
            <a:br>
              <a:rPr lang="en-US" sz="2800" dirty="0"/>
            </a:br>
            <a:br>
              <a:rPr lang="en-US" sz="2800" dirty="0"/>
            </a:br>
            <a:r>
              <a:rPr lang="en-US" sz="2400" i="1" dirty="0"/>
              <a:t>AMIDOL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3D115C0B-F45B-6F4B-96F6-13C5D89DF605}"/>
              </a:ext>
            </a:extLst>
          </p:cNvPr>
          <p:cNvSpPr txBox="1">
            <a:spLocks/>
          </p:cNvSpPr>
          <p:nvPr/>
        </p:nvSpPr>
        <p:spPr>
          <a:xfrm>
            <a:off x="460455" y="6170346"/>
            <a:ext cx="8229052" cy="6098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1400" b="1" i="0" kern="1200" cap="none">
                <a:solidFill>
                  <a:schemeClr val="bg1"/>
                </a:solidFill>
                <a:latin typeface="Helvetica"/>
                <a:ea typeface="+mn-ea"/>
                <a:cs typeface="Helvetica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This research was supported by the ASKE program under </a:t>
            </a:r>
          </a:p>
          <a:p>
            <a:pPr algn="ctr"/>
            <a:r>
              <a:rPr lang="en-US" dirty="0"/>
              <a:t>DARPA-PA-18-02-AIE-FP-039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6FCB5F02-69C0-7C42-BCD3-89C370F6DEA1}"/>
              </a:ext>
            </a:extLst>
          </p:cNvPr>
          <p:cNvSpPr txBox="1">
            <a:spLocks/>
          </p:cNvSpPr>
          <p:nvPr/>
        </p:nvSpPr>
        <p:spPr>
          <a:xfrm>
            <a:off x="460455" y="5541961"/>
            <a:ext cx="8229052" cy="4975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1400" b="1" i="0" kern="1200" cap="none">
                <a:solidFill>
                  <a:schemeClr val="bg1"/>
                </a:solidFill>
                <a:latin typeface="Helvetica"/>
                <a:ea typeface="+mn-ea"/>
                <a:cs typeface="Helvetica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GaloisInc</a:t>
            </a:r>
            <a:r>
              <a:rPr lang="en-US" sz="2000" dirty="0"/>
              <a:t>/AMIDOL/</a:t>
            </a:r>
          </a:p>
        </p:txBody>
      </p:sp>
    </p:spTree>
    <p:extLst>
      <p:ext uri="{BB962C8B-B14F-4D97-AF65-F5344CB8AC3E}">
        <p14:creationId xmlns:p14="http://schemas.microsoft.com/office/powerpoint/2010/main" val="295507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</a:t>
            </a:r>
            <a:r>
              <a:rPr lang="en-US" b="0" dirty="0"/>
              <a:t>Allow external applications to read and write to the AMIDOL results database.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Requirements</a:t>
            </a:r>
            <a:r>
              <a:rPr lang="en-US" dirty="0"/>
              <a:t> – AMIDOL is implementing a graph-based results database, including mechanisms to index into the database to write external results (from “data” or an “external model”).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Suggestions</a:t>
            </a:r>
            <a:r>
              <a:rPr lang="en-US" dirty="0"/>
              <a:t> – </a:t>
            </a:r>
            <a:r>
              <a:rPr lang="en-US" b="0" dirty="0"/>
              <a:t>Measure indexing by outside applications is an open question.  </a:t>
            </a:r>
            <a:r>
              <a:rPr lang="en-US" b="0" i="1" dirty="0"/>
              <a:t>We need a clear definition of measure equivalence.  What does it mean for two measures to be the same?  At a basic level, they have the same sigma-algebraic structure, over </a:t>
            </a:r>
            <a:r>
              <a:rPr lang="en-US" b="0" i="1" dirty="0" err="1"/>
              <a:t>borel</a:t>
            </a:r>
            <a:r>
              <a:rPr lang="en-US" b="0" i="1" dirty="0"/>
              <a:t> sets that are proxies for the same space.  What does this mean in practice?</a:t>
            </a:r>
            <a:endParaRPr lang="en-US" i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Read/Write Results</a:t>
            </a:r>
          </a:p>
        </p:txBody>
      </p:sp>
      <p:pic>
        <p:nvPicPr>
          <p:cNvPr id="5" name="Content Placeholder 16">
            <a:extLst>
              <a:ext uri="{FF2B5EF4-FFF2-40B4-BE49-F238E27FC236}">
                <a16:creationId xmlns:a16="http://schemas.microsoft.com/office/drawing/2014/main" id="{A1244103-9590-6C4D-8AB3-EEAB0C7CA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53FCE72-4DD9-4144-BC41-B4718180C654}"/>
              </a:ext>
            </a:extLst>
          </p:cNvPr>
          <p:cNvSpPr/>
          <p:nvPr/>
        </p:nvSpPr>
        <p:spPr>
          <a:xfrm>
            <a:off x="4572000" y="3946372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2F9A43-F607-604F-A80B-29386D4B11DB}"/>
              </a:ext>
            </a:extLst>
          </p:cNvPr>
          <p:cNvSpPr/>
          <p:nvPr/>
        </p:nvSpPr>
        <p:spPr>
          <a:xfrm>
            <a:off x="7680328" y="3946372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807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Transform/Execute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</a:t>
            </a:r>
            <a:r>
              <a:rPr lang="en-US" b="0" dirty="0"/>
              <a:t>Allow external applications transform a model in AMIDOL, and to execute a model in AMIDOL.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Requirements – </a:t>
            </a:r>
            <a:r>
              <a:rPr lang="en-US" b="0" dirty="0"/>
              <a:t>Valid transformation set.  This is essentially a model transformation algebra.</a:t>
            </a:r>
            <a:endParaRPr lang="en-US" dirty="0"/>
          </a:p>
        </p:txBody>
      </p:sp>
      <p:pic>
        <p:nvPicPr>
          <p:cNvPr id="5" name="Content Placeholder 16">
            <a:extLst>
              <a:ext uri="{FF2B5EF4-FFF2-40B4-BE49-F238E27FC236}">
                <a16:creationId xmlns:a16="http://schemas.microsoft.com/office/drawing/2014/main" id="{0B69FA9F-DAC8-1C40-B790-8F37C0587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A8DEB86-7085-194D-9F37-F7785925C2F4}"/>
              </a:ext>
            </a:extLst>
          </p:cNvPr>
          <p:cNvSpPr/>
          <p:nvPr/>
        </p:nvSpPr>
        <p:spPr>
          <a:xfrm>
            <a:off x="4346222" y="4427638"/>
            <a:ext cx="1597378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22C026-D697-5649-BA7F-9F4E6E4A9887}"/>
              </a:ext>
            </a:extLst>
          </p:cNvPr>
          <p:cNvSpPr/>
          <p:nvPr/>
        </p:nvSpPr>
        <p:spPr>
          <a:xfrm>
            <a:off x="7748336" y="4427638"/>
            <a:ext cx="1375783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9951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61FD-AE02-3749-B628-08975E85A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30AFF-41A9-664B-A8FF-DF60695B3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37" y="1693862"/>
            <a:ext cx="4923810" cy="4440309"/>
          </a:xfrm>
        </p:spPr>
        <p:txBody>
          <a:bodyPr>
            <a:normAutofit/>
          </a:bodyPr>
          <a:lstStyle/>
          <a:p>
            <a:r>
              <a:rPr lang="en-US" dirty="0"/>
              <a:t>Models form a </a:t>
            </a:r>
            <a:r>
              <a:rPr lang="en-US" b="1" dirty="0">
                <a:solidFill>
                  <a:srgbClr val="3777BC"/>
                </a:solidFill>
              </a:rPr>
              <a:t>group</a:t>
            </a:r>
            <a:r>
              <a:rPr lang="en-US" dirty="0"/>
              <a:t> with the operation ”.” (serial composition).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Closed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Associative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Identity element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The “pass through” model which immediately yields its inputs without changing them.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Inverse element is a bit harder.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Intuitively you need a model which ”undoes” g() yielding no output, and passes through the inputs to f().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F0341E-80F7-D74E-9E72-5C8B67ED1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8800" y="2624053"/>
            <a:ext cx="2738398" cy="1609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9851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61FD-AE02-3749-B628-08975E85A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30AFF-41A9-664B-A8FF-DF60695B3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37" y="1693862"/>
            <a:ext cx="4923810" cy="4440309"/>
          </a:xfrm>
        </p:spPr>
        <p:txBody>
          <a:bodyPr>
            <a:normAutofit/>
          </a:bodyPr>
          <a:lstStyle/>
          <a:p>
            <a:r>
              <a:rPr lang="en-US" dirty="0"/>
              <a:t>Models also </a:t>
            </a:r>
            <a:r>
              <a:rPr lang="en-US" b="1" dirty="0">
                <a:solidFill>
                  <a:srgbClr val="3777BC"/>
                </a:solidFill>
              </a:rPr>
              <a:t>closed</a:t>
            </a:r>
            <a:r>
              <a:rPr lang="en-US" dirty="0"/>
              <a:t> and </a:t>
            </a:r>
            <a:r>
              <a:rPr lang="en-US" b="1" dirty="0">
                <a:solidFill>
                  <a:srgbClr val="3777BC"/>
                </a:solidFill>
              </a:rPr>
              <a:t>associative</a:t>
            </a:r>
            <a:r>
              <a:rPr lang="en-US" dirty="0"/>
              <a:t> with the operation ”|” (parallel composition).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Has a </a:t>
            </a:r>
            <a:r>
              <a:rPr lang="en-US" b="1" dirty="0">
                <a:solidFill>
                  <a:srgbClr val="3777BC"/>
                </a:solidFill>
              </a:rPr>
              <a:t>multiplicative identity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The “null” model.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A794BC-A780-5E4A-887E-87A146787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3015" y="2040072"/>
            <a:ext cx="1673027" cy="2777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225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61FD-AE02-3749-B628-08975E85A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30AFF-41A9-664B-A8FF-DF60695B3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37" y="1693862"/>
            <a:ext cx="4923810" cy="4440309"/>
          </a:xfrm>
        </p:spPr>
        <p:txBody>
          <a:bodyPr>
            <a:normAutofit/>
          </a:bodyPr>
          <a:lstStyle/>
          <a:p>
            <a:r>
              <a:rPr lang="en-US" dirty="0"/>
              <a:t>Models also </a:t>
            </a:r>
            <a:r>
              <a:rPr lang="en-US" b="1" dirty="0">
                <a:solidFill>
                  <a:srgbClr val="3777BC"/>
                </a:solidFill>
              </a:rPr>
              <a:t>closed</a:t>
            </a:r>
            <a:r>
              <a:rPr lang="en-US" dirty="0"/>
              <a:t> with the “⥢” operation (substitution):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Creates a bi-category relationship.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Used to replace models with “compatible signatures”.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C4F785-7694-8F47-9FEE-38412B5312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3015" y="2639836"/>
            <a:ext cx="1673027" cy="1578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613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9D1A92D-D3E1-914C-8440-3C935FF68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29EBF4-9906-9446-ADB1-30529CDDB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Allows for the definition of model composition and transformation in a rich algebraic syntax that is closed over models.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Users can combine models across domains, allowing them to generate novel models, and explore novel hypotheses.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E.g. combining influence models and epidemiological models to explore infections over populations of cities which share commuter traffic.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0C7A60-BBFB-2049-A779-1B7E7DE95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512" y="4822319"/>
            <a:ext cx="1176296" cy="11097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09A448-9525-1848-A322-CAE38E1DA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6276" y="4407936"/>
            <a:ext cx="1176296" cy="19530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B4E4C1-F752-6F4D-B6EB-E06BB36F42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478" y="4790752"/>
            <a:ext cx="1925353" cy="1131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6679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48EE7-D614-9C40-A729-04348D05A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9B7AC-BC46-EF4E-9338-273062F6F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3067673" cy="442912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AMIDOL is further enabling scientists to test hypotheses through algebras over measures.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Measures and data can be combined, subtracted, </a:t>
            </a:r>
            <a:r>
              <a:rPr lang="en-US" dirty="0" err="1"/>
              <a:t>etc</a:t>
            </a:r>
            <a:r>
              <a:rPr lang="en-US" dirty="0"/>
              <a:t>, tracking their type and provenance to form new measures.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00A26B8-9FB6-0E46-A191-69A528C6D7C0}"/>
              </a:ext>
            </a:extLst>
          </p:cNvPr>
          <p:cNvSpPr/>
          <p:nvPr/>
        </p:nvSpPr>
        <p:spPr>
          <a:xfrm>
            <a:off x="3658936" y="3495593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7931246-561E-804C-83E5-6D4A455B2B39}"/>
              </a:ext>
            </a:extLst>
          </p:cNvPr>
          <p:cNvSpPr/>
          <p:nvPr/>
        </p:nvSpPr>
        <p:spPr>
          <a:xfrm>
            <a:off x="6885743" y="3501984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68CB795-7618-074A-8073-3FB40E4511C1}"/>
              </a:ext>
            </a:extLst>
          </p:cNvPr>
          <p:cNvSpPr/>
          <p:nvPr/>
        </p:nvSpPr>
        <p:spPr>
          <a:xfrm>
            <a:off x="8438432" y="3492012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alpha val="28000"/>
                  <a:lumMod val="77000"/>
                  <a:lumOff val="23000"/>
                </a:schemeClr>
              </a:gs>
              <a:gs pos="48000">
                <a:schemeClr val="accent5">
                  <a:lumMod val="97000"/>
                  <a:lumOff val="3000"/>
                  <a:alpha val="26000"/>
                </a:schemeClr>
              </a:gs>
              <a:gs pos="100000">
                <a:schemeClr val="accent5">
                  <a:lumMod val="60000"/>
                  <a:lumOff val="40000"/>
                  <a:alpha val="1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A551BB-5F0E-1D48-B4C5-1F2F35F2B9B4}"/>
              </a:ext>
            </a:extLst>
          </p:cNvPr>
          <p:cNvSpPr/>
          <p:nvPr/>
        </p:nvSpPr>
        <p:spPr>
          <a:xfrm>
            <a:off x="5263705" y="2438481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3FE1D2-4BFB-3C4D-B6A5-9B84464F646D}"/>
              </a:ext>
            </a:extLst>
          </p:cNvPr>
          <p:cNvSpPr/>
          <p:nvPr/>
        </p:nvSpPr>
        <p:spPr>
          <a:xfrm>
            <a:off x="5263705" y="4618038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21A4215-07BC-D64A-B05F-D7D141BD4256}"/>
              </a:ext>
            </a:extLst>
          </p:cNvPr>
          <p:cNvSpPr/>
          <p:nvPr/>
        </p:nvSpPr>
        <p:spPr>
          <a:xfrm>
            <a:off x="4522536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FD6196-B158-5747-8BF9-ADEF05A136AE}"/>
              </a:ext>
            </a:extLst>
          </p:cNvPr>
          <p:cNvSpPr/>
          <p:nvPr/>
        </p:nvSpPr>
        <p:spPr>
          <a:xfrm>
            <a:off x="6144574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E1DBF5F-9108-D944-83C0-3EABD7A279CB}"/>
              </a:ext>
            </a:extLst>
          </p:cNvPr>
          <p:cNvSpPr/>
          <p:nvPr/>
        </p:nvSpPr>
        <p:spPr>
          <a:xfrm>
            <a:off x="4522536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668273-71E4-9247-9042-3F270DE6A9AD}"/>
              </a:ext>
            </a:extLst>
          </p:cNvPr>
          <p:cNvSpPr/>
          <p:nvPr/>
        </p:nvSpPr>
        <p:spPr>
          <a:xfrm>
            <a:off x="6144574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F37ACB-E8E7-3B48-A8FD-8D2C873F0CFC}"/>
              </a:ext>
            </a:extLst>
          </p:cNvPr>
          <p:cNvCxnSpPr>
            <a:cxnSpLocks/>
            <a:stCxn id="4" idx="0"/>
            <a:endCxn id="9" idx="2"/>
          </p:cNvCxnSpPr>
          <p:nvPr/>
        </p:nvCxnSpPr>
        <p:spPr>
          <a:xfrm flipV="1">
            <a:off x="3931986" y="3187781"/>
            <a:ext cx="590550" cy="307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FED5E11-4682-9F40-B119-1C5C6313ADD7}"/>
              </a:ext>
            </a:extLst>
          </p:cNvPr>
          <p:cNvCxnSpPr>
            <a:cxnSpLocks/>
            <a:stCxn id="4" idx="2"/>
            <a:endCxn id="11" idx="2"/>
          </p:cNvCxnSpPr>
          <p:nvPr/>
        </p:nvCxnSpPr>
        <p:spPr>
          <a:xfrm>
            <a:off x="3931986" y="4041693"/>
            <a:ext cx="590550" cy="2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C0D72AB-E76F-F44B-A1FF-3BF19F6765D0}"/>
              </a:ext>
            </a:extLst>
          </p:cNvPr>
          <p:cNvCxnSpPr>
            <a:cxnSpLocks/>
          </p:cNvCxnSpPr>
          <p:nvPr/>
        </p:nvCxnSpPr>
        <p:spPr>
          <a:xfrm flipH="1" flipV="1">
            <a:off x="6524990" y="3331465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F49F6-B646-6E44-914A-BD5A7B4AFCA5}"/>
              </a:ext>
            </a:extLst>
          </p:cNvPr>
          <p:cNvCxnSpPr>
            <a:cxnSpLocks/>
          </p:cNvCxnSpPr>
          <p:nvPr/>
        </p:nvCxnSpPr>
        <p:spPr>
          <a:xfrm flipH="1">
            <a:off x="6524990" y="4041693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345A6CD-12CD-504A-8479-4C4F2D264C70}"/>
              </a:ext>
            </a:extLst>
          </p:cNvPr>
          <p:cNvCxnSpPr>
            <a:cxnSpLocks/>
            <a:stCxn id="7" idx="1"/>
            <a:endCxn id="9" idx="7"/>
          </p:cNvCxnSpPr>
          <p:nvPr/>
        </p:nvCxnSpPr>
        <p:spPr>
          <a:xfrm flipH="1">
            <a:off x="4869420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DC9C7BB-CC07-B940-AAC3-F9594FD3B8E7}"/>
              </a:ext>
            </a:extLst>
          </p:cNvPr>
          <p:cNvCxnSpPr>
            <a:endCxn id="10" idx="1"/>
          </p:cNvCxnSpPr>
          <p:nvPr/>
        </p:nvCxnSpPr>
        <p:spPr>
          <a:xfrm>
            <a:off x="5809805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6D5815-D84F-BF42-B4DB-0E662AA7B615}"/>
              </a:ext>
            </a:extLst>
          </p:cNvPr>
          <p:cNvCxnSpPr>
            <a:endCxn id="12" idx="3"/>
          </p:cNvCxnSpPr>
          <p:nvPr/>
        </p:nvCxnSpPr>
        <p:spPr>
          <a:xfrm flipV="1">
            <a:off x="5809805" y="4439500"/>
            <a:ext cx="394285" cy="43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BDC3603-E6E2-B24E-B82D-DDB58FD909F4}"/>
              </a:ext>
            </a:extLst>
          </p:cNvPr>
          <p:cNvCxnSpPr>
            <a:stCxn id="8" idx="1"/>
            <a:endCxn id="11" idx="5"/>
          </p:cNvCxnSpPr>
          <p:nvPr/>
        </p:nvCxnSpPr>
        <p:spPr>
          <a:xfrm flipH="1" flipV="1">
            <a:off x="4869420" y="4439500"/>
            <a:ext cx="394285" cy="4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1B8CC99B-71CF-7E4F-A4C0-04845183A3EF}"/>
              </a:ext>
            </a:extLst>
          </p:cNvPr>
          <p:cNvSpPr/>
          <p:nvPr/>
        </p:nvSpPr>
        <p:spPr>
          <a:xfrm>
            <a:off x="6947652" y="245672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D127B8B-36CA-C942-B1AC-052A796B5565}"/>
              </a:ext>
            </a:extLst>
          </p:cNvPr>
          <p:cNvCxnSpPr>
            <a:stCxn id="7" idx="3"/>
            <a:endCxn id="21" idx="2"/>
          </p:cNvCxnSpPr>
          <p:nvPr/>
        </p:nvCxnSpPr>
        <p:spPr>
          <a:xfrm flipV="1">
            <a:off x="5809805" y="2659921"/>
            <a:ext cx="1137847" cy="5161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D84BC4C-16E6-9147-AD33-AD3BA41E632B}"/>
              </a:ext>
            </a:extLst>
          </p:cNvPr>
          <p:cNvCxnSpPr>
            <a:stCxn id="6" idx="1"/>
            <a:endCxn id="21" idx="6"/>
          </p:cNvCxnSpPr>
          <p:nvPr/>
        </p:nvCxnSpPr>
        <p:spPr>
          <a:xfrm flipH="1" flipV="1">
            <a:off x="7354052" y="2659921"/>
            <a:ext cx="1084380" cy="110514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BB118E2-1725-AC4C-BD73-3D9F818253C6}"/>
              </a:ext>
            </a:extLst>
          </p:cNvPr>
          <p:cNvSpPr/>
          <p:nvPr/>
        </p:nvSpPr>
        <p:spPr>
          <a:xfrm>
            <a:off x="6955593" y="469647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928DEE4-F146-A045-BD2F-CFA3BC9C7903}"/>
              </a:ext>
            </a:extLst>
          </p:cNvPr>
          <p:cNvCxnSpPr>
            <a:stCxn id="8" idx="3"/>
            <a:endCxn id="24" idx="2"/>
          </p:cNvCxnSpPr>
          <p:nvPr/>
        </p:nvCxnSpPr>
        <p:spPr>
          <a:xfrm>
            <a:off x="5809805" y="4891088"/>
            <a:ext cx="1145788" cy="85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F76ACE4-338F-E745-A59B-446EA0A0A678}"/>
              </a:ext>
            </a:extLst>
          </p:cNvPr>
          <p:cNvCxnSpPr>
            <a:stCxn id="6" idx="1"/>
            <a:endCxn id="24" idx="6"/>
          </p:cNvCxnSpPr>
          <p:nvPr/>
        </p:nvCxnSpPr>
        <p:spPr>
          <a:xfrm flipH="1">
            <a:off x="7361993" y="3765062"/>
            <a:ext cx="1076439" cy="1134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DFAF6C6C-FB45-0B40-BC17-492CC2D950D6}"/>
              </a:ext>
            </a:extLst>
          </p:cNvPr>
          <p:cNvSpPr/>
          <p:nvPr/>
        </p:nvSpPr>
        <p:spPr>
          <a:xfrm>
            <a:off x="4420936" y="2877814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C4132CC-65F6-8D49-A29E-BF5992593456}"/>
              </a:ext>
            </a:extLst>
          </p:cNvPr>
          <p:cNvSpPr/>
          <p:nvPr/>
        </p:nvSpPr>
        <p:spPr>
          <a:xfrm>
            <a:off x="4409273" y="3971092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2512963-B279-7B4B-B909-71EFD37475D6}"/>
              </a:ext>
            </a:extLst>
          </p:cNvPr>
          <p:cNvSpPr/>
          <p:nvPr/>
        </p:nvSpPr>
        <p:spPr>
          <a:xfrm>
            <a:off x="6030435" y="2863121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AFB947A1-F31B-7E4A-8BAD-5F67318E709D}"/>
              </a:ext>
            </a:extLst>
          </p:cNvPr>
          <p:cNvSpPr/>
          <p:nvPr/>
        </p:nvSpPr>
        <p:spPr>
          <a:xfrm>
            <a:off x="6030435" y="3949595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CC8DA95-36D2-4B42-9C43-AA5FD296564E}"/>
              </a:ext>
            </a:extLst>
          </p:cNvPr>
          <p:cNvSpPr txBox="1"/>
          <p:nvPr/>
        </p:nvSpPr>
        <p:spPr>
          <a:xfrm>
            <a:off x="4587358" y="35903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+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4B38794-C603-CD40-9CD3-E13162DF3BF9}"/>
              </a:ext>
            </a:extLst>
          </p:cNvPr>
          <p:cNvSpPr txBox="1"/>
          <p:nvPr/>
        </p:nvSpPr>
        <p:spPr>
          <a:xfrm>
            <a:off x="6232408" y="3577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7963188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48EE7-D614-9C40-A729-04348D05A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9B7AC-BC46-EF4E-9338-273062F6F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3067673" cy="442912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AMIDOL utilizes a graph-based results database: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Stores results and data indexed by model (M) and measures (n).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for automated hypothesis testing, model validation, model fitness.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for model comparison, ranking, and prognostics and diagnostics.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Automated model-space exploration.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00A26B8-9FB6-0E46-A191-69A528C6D7C0}"/>
              </a:ext>
            </a:extLst>
          </p:cNvPr>
          <p:cNvSpPr/>
          <p:nvPr/>
        </p:nvSpPr>
        <p:spPr>
          <a:xfrm>
            <a:off x="3658936" y="3495593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7931246-561E-804C-83E5-6D4A455B2B39}"/>
              </a:ext>
            </a:extLst>
          </p:cNvPr>
          <p:cNvSpPr/>
          <p:nvPr/>
        </p:nvSpPr>
        <p:spPr>
          <a:xfrm>
            <a:off x="6885743" y="3501984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68CB795-7618-074A-8073-3FB40E4511C1}"/>
              </a:ext>
            </a:extLst>
          </p:cNvPr>
          <p:cNvSpPr/>
          <p:nvPr/>
        </p:nvSpPr>
        <p:spPr>
          <a:xfrm>
            <a:off x="8438432" y="3492012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alpha val="28000"/>
                  <a:lumMod val="77000"/>
                  <a:lumOff val="23000"/>
                </a:schemeClr>
              </a:gs>
              <a:gs pos="48000">
                <a:schemeClr val="accent5">
                  <a:lumMod val="97000"/>
                  <a:lumOff val="3000"/>
                  <a:alpha val="26000"/>
                </a:schemeClr>
              </a:gs>
              <a:gs pos="100000">
                <a:schemeClr val="accent5">
                  <a:lumMod val="60000"/>
                  <a:lumOff val="40000"/>
                  <a:alpha val="1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A551BB-5F0E-1D48-B4C5-1F2F35F2B9B4}"/>
              </a:ext>
            </a:extLst>
          </p:cNvPr>
          <p:cNvSpPr/>
          <p:nvPr/>
        </p:nvSpPr>
        <p:spPr>
          <a:xfrm>
            <a:off x="5263705" y="2438481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3FE1D2-4BFB-3C4D-B6A5-9B84464F646D}"/>
              </a:ext>
            </a:extLst>
          </p:cNvPr>
          <p:cNvSpPr/>
          <p:nvPr/>
        </p:nvSpPr>
        <p:spPr>
          <a:xfrm>
            <a:off x="5263705" y="4618038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21A4215-07BC-D64A-B05F-D7D141BD4256}"/>
              </a:ext>
            </a:extLst>
          </p:cNvPr>
          <p:cNvSpPr/>
          <p:nvPr/>
        </p:nvSpPr>
        <p:spPr>
          <a:xfrm>
            <a:off x="4522536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FD6196-B158-5747-8BF9-ADEF05A136AE}"/>
              </a:ext>
            </a:extLst>
          </p:cNvPr>
          <p:cNvSpPr/>
          <p:nvPr/>
        </p:nvSpPr>
        <p:spPr>
          <a:xfrm>
            <a:off x="6144574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E1DBF5F-9108-D944-83C0-3EABD7A279CB}"/>
              </a:ext>
            </a:extLst>
          </p:cNvPr>
          <p:cNvSpPr/>
          <p:nvPr/>
        </p:nvSpPr>
        <p:spPr>
          <a:xfrm>
            <a:off x="4522536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668273-71E4-9247-9042-3F270DE6A9AD}"/>
              </a:ext>
            </a:extLst>
          </p:cNvPr>
          <p:cNvSpPr/>
          <p:nvPr/>
        </p:nvSpPr>
        <p:spPr>
          <a:xfrm>
            <a:off x="6144574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F37ACB-E8E7-3B48-A8FD-8D2C873F0CFC}"/>
              </a:ext>
            </a:extLst>
          </p:cNvPr>
          <p:cNvCxnSpPr>
            <a:cxnSpLocks/>
            <a:stCxn id="4" idx="0"/>
            <a:endCxn id="9" idx="2"/>
          </p:cNvCxnSpPr>
          <p:nvPr/>
        </p:nvCxnSpPr>
        <p:spPr>
          <a:xfrm flipV="1">
            <a:off x="3931986" y="3187781"/>
            <a:ext cx="590550" cy="307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FED5E11-4682-9F40-B119-1C5C6313ADD7}"/>
              </a:ext>
            </a:extLst>
          </p:cNvPr>
          <p:cNvCxnSpPr>
            <a:cxnSpLocks/>
            <a:stCxn id="4" idx="2"/>
            <a:endCxn id="11" idx="2"/>
          </p:cNvCxnSpPr>
          <p:nvPr/>
        </p:nvCxnSpPr>
        <p:spPr>
          <a:xfrm>
            <a:off x="3931986" y="4041693"/>
            <a:ext cx="590550" cy="2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C0D72AB-E76F-F44B-A1FF-3BF19F6765D0}"/>
              </a:ext>
            </a:extLst>
          </p:cNvPr>
          <p:cNvCxnSpPr>
            <a:cxnSpLocks/>
          </p:cNvCxnSpPr>
          <p:nvPr/>
        </p:nvCxnSpPr>
        <p:spPr>
          <a:xfrm flipH="1" flipV="1">
            <a:off x="6524990" y="3331465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F49F6-B646-6E44-914A-BD5A7B4AFCA5}"/>
              </a:ext>
            </a:extLst>
          </p:cNvPr>
          <p:cNvCxnSpPr>
            <a:cxnSpLocks/>
          </p:cNvCxnSpPr>
          <p:nvPr/>
        </p:nvCxnSpPr>
        <p:spPr>
          <a:xfrm flipH="1">
            <a:off x="6524990" y="4041693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345A6CD-12CD-504A-8479-4C4F2D264C70}"/>
              </a:ext>
            </a:extLst>
          </p:cNvPr>
          <p:cNvCxnSpPr>
            <a:cxnSpLocks/>
            <a:stCxn id="7" idx="1"/>
            <a:endCxn id="9" idx="7"/>
          </p:cNvCxnSpPr>
          <p:nvPr/>
        </p:nvCxnSpPr>
        <p:spPr>
          <a:xfrm flipH="1">
            <a:off x="4869420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DC9C7BB-CC07-B940-AAC3-F9594FD3B8E7}"/>
              </a:ext>
            </a:extLst>
          </p:cNvPr>
          <p:cNvCxnSpPr>
            <a:endCxn id="10" idx="1"/>
          </p:cNvCxnSpPr>
          <p:nvPr/>
        </p:nvCxnSpPr>
        <p:spPr>
          <a:xfrm>
            <a:off x="5809805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6D5815-D84F-BF42-B4DB-0E662AA7B615}"/>
              </a:ext>
            </a:extLst>
          </p:cNvPr>
          <p:cNvCxnSpPr>
            <a:endCxn id="12" idx="3"/>
          </p:cNvCxnSpPr>
          <p:nvPr/>
        </p:nvCxnSpPr>
        <p:spPr>
          <a:xfrm flipV="1">
            <a:off x="5809805" y="4439500"/>
            <a:ext cx="394285" cy="43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BDC3603-E6E2-B24E-B82D-DDB58FD909F4}"/>
              </a:ext>
            </a:extLst>
          </p:cNvPr>
          <p:cNvCxnSpPr>
            <a:stCxn id="8" idx="1"/>
            <a:endCxn id="11" idx="5"/>
          </p:cNvCxnSpPr>
          <p:nvPr/>
        </p:nvCxnSpPr>
        <p:spPr>
          <a:xfrm flipH="1" flipV="1">
            <a:off x="4869420" y="4439500"/>
            <a:ext cx="394285" cy="4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1B8CC99B-71CF-7E4F-A4C0-04845183A3EF}"/>
              </a:ext>
            </a:extLst>
          </p:cNvPr>
          <p:cNvSpPr/>
          <p:nvPr/>
        </p:nvSpPr>
        <p:spPr>
          <a:xfrm>
            <a:off x="6947652" y="245672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D127B8B-36CA-C942-B1AC-052A796B5565}"/>
              </a:ext>
            </a:extLst>
          </p:cNvPr>
          <p:cNvCxnSpPr>
            <a:stCxn id="7" idx="3"/>
            <a:endCxn id="21" idx="2"/>
          </p:cNvCxnSpPr>
          <p:nvPr/>
        </p:nvCxnSpPr>
        <p:spPr>
          <a:xfrm flipV="1">
            <a:off x="5809805" y="2659921"/>
            <a:ext cx="1137847" cy="5161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D84BC4C-16E6-9147-AD33-AD3BA41E632B}"/>
              </a:ext>
            </a:extLst>
          </p:cNvPr>
          <p:cNvCxnSpPr>
            <a:stCxn id="6" idx="1"/>
            <a:endCxn id="21" idx="6"/>
          </p:cNvCxnSpPr>
          <p:nvPr/>
        </p:nvCxnSpPr>
        <p:spPr>
          <a:xfrm flipH="1" flipV="1">
            <a:off x="7354052" y="2659921"/>
            <a:ext cx="1084380" cy="110514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BB118E2-1725-AC4C-BD73-3D9F818253C6}"/>
              </a:ext>
            </a:extLst>
          </p:cNvPr>
          <p:cNvSpPr/>
          <p:nvPr/>
        </p:nvSpPr>
        <p:spPr>
          <a:xfrm>
            <a:off x="6955593" y="469647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928DEE4-F146-A045-BD2F-CFA3BC9C7903}"/>
              </a:ext>
            </a:extLst>
          </p:cNvPr>
          <p:cNvCxnSpPr>
            <a:stCxn id="8" idx="3"/>
            <a:endCxn id="24" idx="2"/>
          </p:cNvCxnSpPr>
          <p:nvPr/>
        </p:nvCxnSpPr>
        <p:spPr>
          <a:xfrm>
            <a:off x="5809805" y="4891088"/>
            <a:ext cx="1145788" cy="85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F76ACE4-338F-E745-A59B-446EA0A0A678}"/>
              </a:ext>
            </a:extLst>
          </p:cNvPr>
          <p:cNvCxnSpPr>
            <a:stCxn id="6" idx="1"/>
            <a:endCxn id="24" idx="6"/>
          </p:cNvCxnSpPr>
          <p:nvPr/>
        </p:nvCxnSpPr>
        <p:spPr>
          <a:xfrm flipH="1">
            <a:off x="7361993" y="3765062"/>
            <a:ext cx="1076439" cy="1134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86609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2895B-4A8E-9E4D-82C3-61286D976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Performance Benchmarks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D48DFCD-841D-3242-AE88-3229A58534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6087960"/>
              </p:ext>
            </p:extLst>
          </p:nvPr>
        </p:nvGraphicFramePr>
        <p:xfrm>
          <a:off x="466725" y="1693863"/>
          <a:ext cx="8223252" cy="4231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206">
                  <a:extLst>
                    <a:ext uri="{9D8B030D-6E8A-4147-A177-3AD203B41FA5}">
                      <a16:colId xmlns:a16="http://schemas.microsoft.com/office/drawing/2014/main" val="850984298"/>
                    </a:ext>
                  </a:extLst>
                </a:gridCol>
                <a:gridCol w="2853139">
                  <a:extLst>
                    <a:ext uri="{9D8B030D-6E8A-4147-A177-3AD203B41FA5}">
                      <a16:colId xmlns:a16="http://schemas.microsoft.com/office/drawing/2014/main" val="374519264"/>
                    </a:ext>
                  </a:extLst>
                </a:gridCol>
                <a:gridCol w="1033669">
                  <a:extLst>
                    <a:ext uri="{9D8B030D-6E8A-4147-A177-3AD203B41FA5}">
                      <a16:colId xmlns:a16="http://schemas.microsoft.com/office/drawing/2014/main" val="4148811591"/>
                    </a:ext>
                  </a:extLst>
                </a:gridCol>
                <a:gridCol w="1053548">
                  <a:extLst>
                    <a:ext uri="{9D8B030D-6E8A-4147-A177-3AD203B41FA5}">
                      <a16:colId xmlns:a16="http://schemas.microsoft.com/office/drawing/2014/main" val="116953830"/>
                    </a:ext>
                  </a:extLst>
                </a:gridCol>
                <a:gridCol w="1013791">
                  <a:extLst>
                    <a:ext uri="{9D8B030D-6E8A-4147-A177-3AD203B41FA5}">
                      <a16:colId xmlns:a16="http://schemas.microsoft.com/office/drawing/2014/main" val="1267123252"/>
                    </a:ext>
                  </a:extLst>
                </a:gridCol>
                <a:gridCol w="1354899">
                  <a:extLst>
                    <a:ext uri="{9D8B030D-6E8A-4147-A177-3AD203B41FA5}">
                      <a16:colId xmlns:a16="http://schemas.microsoft.com/office/drawing/2014/main" val="3203915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Predator-Prey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SIR w/ Vital dynamics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7355190"/>
                  </a:ext>
                </a:extLst>
              </a:tr>
              <a:tr h="370840">
                <a:tc rowSpan="6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Time(s)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Graph VDSOL to IR compilation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1.7ms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1.7ms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1.1ms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1.6ms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426482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Graph VDSOL to IR compilation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1.8s – 6s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2.1s – 6s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71821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IR compilation to Python backend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190ms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160ms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30ms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160ms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9158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IR compilation to Julia backend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24ms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25ms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15ms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52ms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33139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Execution of Python backend output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2.5s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2.4s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1.1s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2.5s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798182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Execution of Julia backend output</a:t>
                      </a:r>
                      <a:endParaRPr lang="en-US" sz="16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9.8s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12s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7.5s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7.0s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5361121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Lines of code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Python backend output</a:t>
                      </a:r>
                      <a:endParaRPr lang="en-US" sz="16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39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47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1734042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Julia backend output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91516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61559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3587" y="3937922"/>
            <a:ext cx="4376826" cy="388713"/>
          </a:xfrm>
        </p:spPr>
        <p:txBody>
          <a:bodyPr/>
          <a:lstStyle/>
          <a:p>
            <a:pPr algn="ctr"/>
            <a:r>
              <a:rPr lang="en-US" sz="2000" dirty="0"/>
              <a:t>Thank you!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Questions?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 err="1"/>
              <a:t>ewdavis@galois.com</a:t>
            </a:r>
            <a:endParaRPr lang="en-US" sz="2000" dirty="0"/>
          </a:p>
        </p:txBody>
      </p:sp>
      <p:pic>
        <p:nvPicPr>
          <p:cNvPr id="9" name="Picture 8" descr="galois-pr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854" y="1381379"/>
            <a:ext cx="2734292" cy="71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683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ABC4DA-2E88-C547-B8D5-37D9EEC19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AMIDOL – Recent Advancements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F74132-D33F-DF41-B7B3-6BF2BA70D0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Through our collaboration with </a:t>
            </a:r>
            <a:r>
              <a:rPr lang="en-US" dirty="0" err="1"/>
              <a:t>UArizona</a:t>
            </a:r>
            <a:r>
              <a:rPr lang="en-US" dirty="0"/>
              <a:t> and GTRI: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Developed an API to infer VDSOLs from </a:t>
            </a:r>
            <a:r>
              <a:rPr lang="en-US" b="1" dirty="0">
                <a:solidFill>
                  <a:srgbClr val="3777BC"/>
                </a:solidFill>
              </a:rPr>
              <a:t>extant code</a:t>
            </a:r>
            <a:r>
              <a:rPr lang="en-US" dirty="0"/>
              <a:t> and </a:t>
            </a:r>
            <a:r>
              <a:rPr lang="en-US" b="1" dirty="0">
                <a:solidFill>
                  <a:srgbClr val="3777BC"/>
                </a:solidFill>
              </a:rPr>
              <a:t>groundings</a:t>
            </a:r>
            <a:r>
              <a:rPr lang="en-US" dirty="0"/>
              <a:t>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AMIDOL has the ability to pair code and groundings with a </a:t>
            </a:r>
            <a:r>
              <a:rPr lang="en-US" b="1" dirty="0">
                <a:solidFill>
                  <a:srgbClr val="3777BC"/>
                </a:solidFill>
              </a:rPr>
              <a:t>domain ontology</a:t>
            </a:r>
            <a:r>
              <a:rPr lang="en-US" dirty="0"/>
              <a:t>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The ontology is annotated with a </a:t>
            </a:r>
            <a:r>
              <a:rPr lang="en-US" b="1" dirty="0">
                <a:solidFill>
                  <a:srgbClr val="3777BC"/>
                </a:solidFill>
              </a:rPr>
              <a:t>model signature</a:t>
            </a:r>
            <a:r>
              <a:rPr lang="en-US" dirty="0"/>
              <a:t>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AMIDOL to infer a VDSOL palette with limited human-machine teaming.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A621E99-D546-F049-BB82-744C3CD201A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567042" y="1969620"/>
            <a:ext cx="4625847" cy="3888791"/>
          </a:xfrm>
        </p:spPr>
      </p:pic>
    </p:spTree>
    <p:extLst>
      <p:ext uri="{BB962C8B-B14F-4D97-AF65-F5344CB8AC3E}">
        <p14:creationId xmlns:p14="http://schemas.microsoft.com/office/powerpoint/2010/main" val="1591717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AEBD0-6751-2B49-ACBA-819FFAF3C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Ontology Binding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76061-B313-C042-8780-9CE49EBCF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Attempt to bind </a:t>
            </a:r>
            <a:r>
              <a:rPr lang="en-US" dirty="0">
                <a:solidFill>
                  <a:schemeClr val="accent1"/>
                </a:solidFill>
              </a:rPr>
              <a:t>Structured Knowledge </a:t>
            </a:r>
            <a:r>
              <a:rPr lang="en-US" b="0" dirty="0"/>
              <a:t>representations to new palette elements, forming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Abstract Knowledge </a:t>
            </a:r>
            <a:r>
              <a:rPr lang="en-US" b="0" dirty="0"/>
              <a:t>representations.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65B303E-2A0F-EE42-AD9D-A00A193A1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337" y="4302441"/>
            <a:ext cx="3257550" cy="1820546"/>
          </a:xfrm>
          <a:prstGeom prst="rect">
            <a:avLst/>
          </a:prstGeom>
        </p:spPr>
      </p:pic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4838BC6E-6F5B-5F47-B377-50A9A26EA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198" y="2590705"/>
            <a:ext cx="7916777" cy="1711736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7ED72E-48BE-0D4A-B45C-005BCC033243}"/>
              </a:ext>
            </a:extLst>
          </p:cNvPr>
          <p:cNvCxnSpPr>
            <a:cxnSpLocks/>
          </p:cNvCxnSpPr>
          <p:nvPr/>
        </p:nvCxnSpPr>
        <p:spPr>
          <a:xfrm flipV="1">
            <a:off x="876300" y="3200401"/>
            <a:ext cx="0" cy="5460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A7B8EB1-6DB2-4D48-B06D-745929AE4FF7}"/>
              </a:ext>
            </a:extLst>
          </p:cNvPr>
          <p:cNvCxnSpPr>
            <a:cxnSpLocks/>
          </p:cNvCxnSpPr>
          <p:nvPr/>
        </p:nvCxnSpPr>
        <p:spPr>
          <a:xfrm flipV="1">
            <a:off x="3723887" y="4165600"/>
            <a:ext cx="0" cy="5207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3328E6A-E479-D142-92A6-A934A9FE11DF}"/>
              </a:ext>
            </a:extLst>
          </p:cNvPr>
          <p:cNvSpPr txBox="1"/>
          <p:nvPr/>
        </p:nvSpPr>
        <p:spPr>
          <a:xfrm>
            <a:off x="2983942" y="4805322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H1N1 Vaccine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0C45EF-5B21-FE4B-80AE-19C1FD53EC1C}"/>
              </a:ext>
            </a:extLst>
          </p:cNvPr>
          <p:cNvSpPr txBox="1"/>
          <p:nvPr/>
        </p:nvSpPr>
        <p:spPr>
          <a:xfrm>
            <a:off x="-8205" y="3814087"/>
            <a:ext cx="1769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H1N1 (organism)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6F46A79-1AE8-5943-A540-85A65E611307}"/>
              </a:ext>
            </a:extLst>
          </p:cNvPr>
          <p:cNvCxnSpPr>
            <a:cxnSpLocks/>
          </p:cNvCxnSpPr>
          <p:nvPr/>
        </p:nvCxnSpPr>
        <p:spPr>
          <a:xfrm>
            <a:off x="4013200" y="2773553"/>
            <a:ext cx="1485900" cy="1601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DCA7352-8D1D-8B40-9550-C93E9794A73E}"/>
              </a:ext>
            </a:extLst>
          </p:cNvPr>
          <p:cNvSpPr txBox="1"/>
          <p:nvPr/>
        </p:nvSpPr>
        <p:spPr>
          <a:xfrm>
            <a:off x="1152189" y="2404221"/>
            <a:ext cx="5771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Completely decorated ontology element, ”virus (organism)”</a:t>
            </a:r>
          </a:p>
        </p:txBody>
      </p:sp>
    </p:spTree>
    <p:extLst>
      <p:ext uri="{BB962C8B-B14F-4D97-AF65-F5344CB8AC3E}">
        <p14:creationId xmlns:p14="http://schemas.microsoft.com/office/powerpoint/2010/main" val="3843551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E1E1C8-A497-CB48-9A45-C0A487993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 Improvements – Differential Equations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A704BDE-5743-8943-BDD3-FF037A78102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Further extended VDSOLs to support equations.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Users can input custom equations into AMIDOL representing: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Initial conditions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Constants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Differential equations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Can also read differential equations from LaTeX source.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Represents an entirely new type of VDSOL, showing the flexibility of languages AMIDOL can support.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204F148-80BD-7643-94F3-EE971C851EE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789487" y="1603904"/>
            <a:ext cx="3878262" cy="2310112"/>
          </a:xfrm>
        </p:spPr>
      </p:pic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26EF5A2E-E3D3-CF44-B6FB-6A3F18665C2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90846" y="3914016"/>
            <a:ext cx="3875543" cy="231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245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2198E7-8754-154C-93FA-44B232AD8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Discovery and Curation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61D3D8-C0C2-5A47-A5AE-B82B116533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AMIDOL models are stored as: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777BC"/>
                </a:solidFill>
              </a:rPr>
              <a:t>VDSOLs</a:t>
            </a:r>
            <a:r>
              <a:rPr lang="en-US" dirty="0"/>
              <a:t>: Abstract Knowledge Layer formulations to allow scientists to interact directly.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777BC"/>
                </a:solidFill>
              </a:rPr>
              <a:t>Process Algebras</a:t>
            </a:r>
            <a:r>
              <a:rPr lang="en-US" dirty="0"/>
              <a:t>: Structured Knowledge Layer models in universal forms for curation and transformation.</a:t>
            </a:r>
          </a:p>
          <a:p>
            <a:r>
              <a:rPr lang="en-US" dirty="0"/>
              <a:t>AMIDOL allows models and formulations to be connected to </a:t>
            </a:r>
            <a:r>
              <a:rPr lang="en-US" b="1" dirty="0"/>
              <a:t>domain-specific ontologies</a:t>
            </a:r>
            <a:r>
              <a:rPr lang="en-US" dirty="0"/>
              <a:t>, curating knowledge and relating it to semantic content.</a:t>
            </a:r>
          </a:p>
        </p:txBody>
      </p:sp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741B59C3-DCCD-7F4E-967C-DE899B148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8170" y="1693862"/>
            <a:ext cx="3879850" cy="5418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E16433-6501-7146-8738-EE0EBDDBB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7780" y="2698912"/>
            <a:ext cx="3912243" cy="136182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09DAB2C-7761-3142-8D6A-61021A536F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3695" y="4481934"/>
            <a:ext cx="4368800" cy="144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022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ABC4DA-2E88-C547-B8D5-37D9EEC19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AMIDOL – Recent Advancements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F74132-D33F-DF41-B7B3-6BF2BA70D0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3777BC"/>
                </a:solidFill>
              </a:rPr>
              <a:t>AMIDOL 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external programs to use AMIDOL as part of an </a:t>
            </a:r>
            <a:r>
              <a:rPr lang="en-US" b="1" dirty="0">
                <a:solidFill>
                  <a:srgbClr val="3777BC"/>
                </a:solidFill>
              </a:rPr>
              <a:t>integrated prototype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AMIDOL to be used as a </a:t>
            </a:r>
            <a:r>
              <a:rPr lang="en-US" b="1" dirty="0">
                <a:solidFill>
                  <a:srgbClr val="3777BC"/>
                </a:solidFill>
              </a:rPr>
              <a:t>modeling service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External programs/services can interact by: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Reading/writing models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Reading/writing/</a:t>
            </a:r>
            <a:r>
              <a:rPr lang="en-US" dirty="0" err="1"/>
              <a:t>infering</a:t>
            </a:r>
            <a:r>
              <a:rPr lang="en-US" dirty="0"/>
              <a:t> VDSOLs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Reading/writing results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Transforming/executing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Provides a way to engage with users using AMIDOL.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Provides a way to call AMIDOL’s solution logic and compiler/code synthesis engine.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A621E99-D546-F049-BB82-744C3CD201A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rcRect/>
          <a:stretch/>
        </p:blipFill>
        <p:spPr>
          <a:xfrm>
            <a:off x="4633753" y="1969620"/>
            <a:ext cx="4492424" cy="3888791"/>
          </a:xfrm>
        </p:spPr>
      </p:pic>
    </p:spTree>
    <p:extLst>
      <p:ext uri="{BB962C8B-B14F-4D97-AF65-F5344CB8AC3E}">
        <p14:creationId xmlns:p14="http://schemas.microsoft.com/office/powerpoint/2010/main" val="242375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4E229-F1FE-E74C-81E3-25EEEF563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Constructing, Transforming, and Sharing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C9822-07E8-1940-A489-C02AD54EAF3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3777BC"/>
                </a:solidFill>
              </a:rPr>
              <a:t>AMIDOL 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AMIDOL API allows for tools/projects to access AMIDOL as a service.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Already implemented in part with Arizona and GTRI.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Soon to be available as part of our open source tool.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861DA517-1FF2-E945-AB05-4EC45AF5537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</p:spPr>
      </p:pic>
    </p:spTree>
    <p:extLst>
      <p:ext uri="{BB962C8B-B14F-4D97-AF65-F5344CB8AC3E}">
        <p14:creationId xmlns:p14="http://schemas.microsoft.com/office/powerpoint/2010/main" val="1725579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</a:t>
            </a:r>
            <a:r>
              <a:rPr lang="en-US" b="0" dirty="0"/>
              <a:t>Allow external applications to read and write models to AMIDOL’s IR.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Requirements</a:t>
            </a:r>
            <a:r>
              <a:rPr lang="en-US" dirty="0"/>
              <a:t> – Working to supplement AMIDOL with searchable model database, supporting a query interface for model properties and UUIDs for models.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Read/Write Model</a:t>
            </a:r>
          </a:p>
        </p:txBody>
      </p:sp>
      <p:pic>
        <p:nvPicPr>
          <p:cNvPr id="8" name="Content Placeholder 16">
            <a:extLst>
              <a:ext uri="{FF2B5EF4-FFF2-40B4-BE49-F238E27FC236}">
                <a16:creationId xmlns:a16="http://schemas.microsoft.com/office/drawing/2014/main" id="{7617BC20-D24E-764C-A37F-6F64EEA8AB4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6970D4-51AF-E348-A55E-111AC619DC86}"/>
              </a:ext>
            </a:extLst>
          </p:cNvPr>
          <p:cNvSpPr/>
          <p:nvPr/>
        </p:nvSpPr>
        <p:spPr>
          <a:xfrm>
            <a:off x="4572000" y="2995863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C15301-99E0-D943-B5DF-BDC3F59C3907}"/>
              </a:ext>
            </a:extLst>
          </p:cNvPr>
          <p:cNvSpPr/>
          <p:nvPr/>
        </p:nvSpPr>
        <p:spPr>
          <a:xfrm>
            <a:off x="7680328" y="2995863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317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Infer/Read VDSOL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Currently supports VDSOL inference from AMIDOL IR or Julia code with groundings.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Requirements</a:t>
            </a:r>
            <a:r>
              <a:rPr lang="en-US" dirty="0"/>
              <a:t> – </a:t>
            </a:r>
            <a:r>
              <a:rPr lang="en-US" b="0" dirty="0"/>
              <a:t>Allows retrieval of VDSOLs by UUID and query interface for VDSOL properties.</a:t>
            </a:r>
            <a:endParaRPr lang="en-US" dirty="0"/>
          </a:p>
        </p:txBody>
      </p:sp>
      <p:pic>
        <p:nvPicPr>
          <p:cNvPr id="7" name="Content Placeholder 16">
            <a:extLst>
              <a:ext uri="{FF2B5EF4-FFF2-40B4-BE49-F238E27FC236}">
                <a16:creationId xmlns:a16="http://schemas.microsoft.com/office/drawing/2014/main" id="{BE6AF8AC-47D3-4F45-8318-904800FA244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1903782-545E-A943-BFC2-0BDAD2926E83}"/>
              </a:ext>
            </a:extLst>
          </p:cNvPr>
          <p:cNvSpPr/>
          <p:nvPr/>
        </p:nvSpPr>
        <p:spPr>
          <a:xfrm>
            <a:off x="4572000" y="3477134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613D46-3D8E-3244-8D67-4A4FE2C38C7F}"/>
              </a:ext>
            </a:extLst>
          </p:cNvPr>
          <p:cNvSpPr/>
          <p:nvPr/>
        </p:nvSpPr>
        <p:spPr>
          <a:xfrm>
            <a:off x="7680328" y="3477134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370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16861</TotalTime>
  <Words>1016</Words>
  <Application>Microsoft Macintosh PowerPoint</Application>
  <PresentationFormat>On-screen Show (4:3)</PresentationFormat>
  <Paragraphs>171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Helvetica</vt:lpstr>
      <vt:lpstr>Helvetica Light</vt:lpstr>
      <vt:lpstr>Wingdings</vt:lpstr>
      <vt:lpstr>Office Theme</vt:lpstr>
      <vt:lpstr>Automated Scientific Knowledge Extraction  AMIDOL</vt:lpstr>
      <vt:lpstr>AMIDOL – Recent Advancements</vt:lpstr>
      <vt:lpstr>Formulation Inference: Ontology Binding</vt:lpstr>
      <vt:lpstr>VDSOL Improvements – Differential Equations</vt:lpstr>
      <vt:lpstr>Knowledge Discovery and Curation</vt:lpstr>
      <vt:lpstr>AMIDOL – Recent Advancements</vt:lpstr>
      <vt:lpstr>Constructing, Transforming, and Sharing Models</vt:lpstr>
      <vt:lpstr>Read/Write Model</vt:lpstr>
      <vt:lpstr>Infer/Read VDSOL</vt:lpstr>
      <vt:lpstr>Read/Write Results</vt:lpstr>
      <vt:lpstr>Transform/Execute Model</vt:lpstr>
      <vt:lpstr>Model Transformation Algebras</vt:lpstr>
      <vt:lpstr>Model Transformation Algebras</vt:lpstr>
      <vt:lpstr>Model Transformation Algebras</vt:lpstr>
      <vt:lpstr>Model Transformation Algebras</vt:lpstr>
      <vt:lpstr>Measure Algebras</vt:lpstr>
      <vt:lpstr>Measure Algebras</vt:lpstr>
      <vt:lpstr>Initial Performance Benchmarks</vt:lpstr>
      <vt:lpstr>Thank you!  Questions?  ewdavis@galois.com</vt:lpstr>
    </vt:vector>
  </TitlesOfParts>
  <Company>Jessica Tate LLC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Tate</dc:creator>
  <cp:lastModifiedBy>Eric Davis</cp:lastModifiedBy>
  <cp:revision>180</cp:revision>
  <dcterms:created xsi:type="dcterms:W3CDTF">2014-09-29T19:50:07Z</dcterms:created>
  <dcterms:modified xsi:type="dcterms:W3CDTF">2019-12-04T08:51:25Z</dcterms:modified>
</cp:coreProperties>
</file>